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23"/>
  </p:notesMasterIdLst>
  <p:sldIdLst>
    <p:sldId id="274" r:id="rId6"/>
    <p:sldId id="257" r:id="rId7"/>
    <p:sldId id="267" r:id="rId8"/>
    <p:sldId id="261" r:id="rId9"/>
    <p:sldId id="258" r:id="rId10"/>
    <p:sldId id="277" r:id="rId11"/>
    <p:sldId id="259" r:id="rId12"/>
    <p:sldId id="260" r:id="rId13"/>
    <p:sldId id="262" r:id="rId14"/>
    <p:sldId id="263" r:id="rId15"/>
    <p:sldId id="268" r:id="rId16"/>
    <p:sldId id="271" r:id="rId17"/>
    <p:sldId id="266" r:id="rId18"/>
    <p:sldId id="270" r:id="rId19"/>
    <p:sldId id="272" r:id="rId20"/>
    <p:sldId id="265" r:id="rId21"/>
    <p:sldId id="275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Merriweather" pitchFamily="2" charset="77"/>
      <p:regular r:id="rId30"/>
      <p:bold r:id="rId31"/>
      <p:italic r:id="rId32"/>
      <p:boldItalic r:id="rId33"/>
    </p:embeddedFont>
    <p:embeddedFont>
      <p:font typeface="Merriweather Black" pitchFamily="2" charset="77"/>
      <p:bold r:id="rId34"/>
      <p:italic r:id="rId35"/>
      <p:boldItalic r:id="rId36"/>
    </p:embeddedFont>
    <p:embeddedFont>
      <p:font typeface="Merriweather Light" pitchFamily="2" charset="77"/>
      <p:regular r:id="rId37"/>
      <p:italic r:id="rId38"/>
    </p:embeddedFont>
    <p:embeddedFont>
      <p:font typeface="Tondu Beta" panose="02000000000000000000" pitchFamily="2" charset="77"/>
      <p:regular r:id="rId39"/>
      <p:bold r:id="rId40"/>
      <p:italic r:id="rId41"/>
      <p:boldItalic r:id="rId42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E5B6F-1EB6-A742-AB7D-840EE2D7E3DA}" v="29" dt="2021-11-05T19:17:35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721"/>
  </p:normalViewPr>
  <p:slideViewPr>
    <p:cSldViewPr snapToGrid="0">
      <p:cViewPr varScale="1">
        <p:scale>
          <a:sx n="112" d="100"/>
          <a:sy n="112" d="100"/>
        </p:scale>
        <p:origin x="113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font" Target="fonts/font1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Silva Romualdo" userId="ab9bb23b-a05d-41ce-9683-2068df51cfda" providerId="ADAL" clId="{16CE5B6F-1EB6-A742-AB7D-840EE2D7E3DA}"/>
    <pc:docChg chg="undo custSel modSld modMainMaster">
      <pc:chgData name="Jorge Silva Romualdo" userId="ab9bb23b-a05d-41ce-9683-2068df51cfda" providerId="ADAL" clId="{16CE5B6F-1EB6-A742-AB7D-840EE2D7E3DA}" dt="2021-11-05T19:19:43.705" v="64" actId="1440"/>
      <pc:docMkLst>
        <pc:docMk/>
      </pc:docMkLst>
      <pc:sldChg chg="setBg">
        <pc:chgData name="Jorge Silva Romualdo" userId="ab9bb23b-a05d-41ce-9683-2068df51cfda" providerId="ADAL" clId="{16CE5B6F-1EB6-A742-AB7D-840EE2D7E3DA}" dt="2021-11-05T19:13:29.750" v="57"/>
        <pc:sldMkLst>
          <pc:docMk/>
          <pc:sldMk cId="260026202" sldId="257"/>
        </pc:sldMkLst>
      </pc:sldChg>
      <pc:sldChg chg="modSp">
        <pc:chgData name="Jorge Silva Romualdo" userId="ab9bb23b-a05d-41ce-9683-2068df51cfda" providerId="ADAL" clId="{16CE5B6F-1EB6-A742-AB7D-840EE2D7E3DA}" dt="2021-11-05T19:16:57.494" v="59" actId="14826"/>
        <pc:sldMkLst>
          <pc:docMk/>
          <pc:sldMk cId="2910458277" sldId="262"/>
        </pc:sldMkLst>
        <pc:picChg chg="mod">
          <ac:chgData name="Jorge Silva Romualdo" userId="ab9bb23b-a05d-41ce-9683-2068df51cfda" providerId="ADAL" clId="{16CE5B6F-1EB6-A742-AB7D-840EE2D7E3DA}" dt="2021-11-05T19:16:57.494" v="59" actId="14826"/>
          <ac:picMkLst>
            <pc:docMk/>
            <pc:sldMk cId="2910458277" sldId="262"/>
            <ac:picMk id="7" creationId="{F11FF9EE-9641-4A12-9F8E-AD3ABA0DE544}"/>
          </ac:picMkLst>
        </pc:picChg>
      </pc:sldChg>
      <pc:sldChg chg="setBg">
        <pc:chgData name="Jorge Silva Romualdo" userId="ab9bb23b-a05d-41ce-9683-2068df51cfda" providerId="ADAL" clId="{16CE5B6F-1EB6-A742-AB7D-840EE2D7E3DA}" dt="2021-11-05T19:13:39.344" v="58"/>
        <pc:sldMkLst>
          <pc:docMk/>
          <pc:sldMk cId="1167851216" sldId="267"/>
        </pc:sldMkLst>
      </pc:sldChg>
      <pc:sldChg chg="addSp modSp mod modAnim">
        <pc:chgData name="Jorge Silva Romualdo" userId="ab9bb23b-a05d-41ce-9683-2068df51cfda" providerId="ADAL" clId="{16CE5B6F-1EB6-A742-AB7D-840EE2D7E3DA}" dt="2021-11-05T19:10:32.403" v="50" actId="14100"/>
        <pc:sldMkLst>
          <pc:docMk/>
          <pc:sldMk cId="3596480101" sldId="274"/>
        </pc:sldMkLst>
        <pc:picChg chg="mod">
          <ac:chgData name="Jorge Silva Romualdo" userId="ab9bb23b-a05d-41ce-9683-2068df51cfda" providerId="ADAL" clId="{16CE5B6F-1EB6-A742-AB7D-840EE2D7E3DA}" dt="2021-11-05T19:08:25.700" v="42" actId="14826"/>
          <ac:picMkLst>
            <pc:docMk/>
            <pc:sldMk cId="3596480101" sldId="274"/>
            <ac:picMk id="5" creationId="{BFA03CAE-004A-6B4E-AE5B-1C4D25AE2599}"/>
          </ac:picMkLst>
        </pc:picChg>
        <pc:picChg chg="mod">
          <ac:chgData name="Jorge Silva Romualdo" userId="ab9bb23b-a05d-41ce-9683-2068df51cfda" providerId="ADAL" clId="{16CE5B6F-1EB6-A742-AB7D-840EE2D7E3DA}" dt="2021-11-05T19:08:43.412" v="46" actId="14826"/>
          <ac:picMkLst>
            <pc:docMk/>
            <pc:sldMk cId="3596480101" sldId="274"/>
            <ac:picMk id="6" creationId="{A4FF75DE-8051-DA41-AC96-A91CC3F8D78B}"/>
          </ac:picMkLst>
        </pc:picChg>
        <pc:picChg chg="mod">
          <ac:chgData name="Jorge Silva Romualdo" userId="ab9bb23b-a05d-41ce-9683-2068df51cfda" providerId="ADAL" clId="{16CE5B6F-1EB6-A742-AB7D-840EE2D7E3DA}" dt="2021-11-05T19:10:19.025" v="47" actId="14826"/>
          <ac:picMkLst>
            <pc:docMk/>
            <pc:sldMk cId="3596480101" sldId="274"/>
            <ac:picMk id="7" creationId="{FD5E93A5-98DB-ED48-9FB9-03DEE25EED42}"/>
          </ac:picMkLst>
        </pc:picChg>
        <pc:picChg chg="add mod">
          <ac:chgData name="Jorge Silva Romualdo" userId="ab9bb23b-a05d-41ce-9683-2068df51cfda" providerId="ADAL" clId="{16CE5B6F-1EB6-A742-AB7D-840EE2D7E3DA}" dt="2021-11-05T19:08:18.120" v="41" actId="571"/>
          <ac:picMkLst>
            <pc:docMk/>
            <pc:sldMk cId="3596480101" sldId="274"/>
            <ac:picMk id="9" creationId="{9092FA63-B1DF-5A49-B5E3-A00802017365}"/>
          </ac:picMkLst>
        </pc:picChg>
        <pc:picChg chg="add mod">
          <ac:chgData name="Jorge Silva Romualdo" userId="ab9bb23b-a05d-41ce-9683-2068df51cfda" providerId="ADAL" clId="{16CE5B6F-1EB6-A742-AB7D-840EE2D7E3DA}" dt="2021-11-05T19:08:31.236" v="44" actId="571"/>
          <ac:picMkLst>
            <pc:docMk/>
            <pc:sldMk cId="3596480101" sldId="274"/>
            <ac:picMk id="10" creationId="{B35A6967-5046-5148-A69F-638B6BD8A070}"/>
          </ac:picMkLst>
        </pc:picChg>
        <pc:picChg chg="mod">
          <ac:chgData name="Jorge Silva Romualdo" userId="ab9bb23b-a05d-41ce-9683-2068df51cfda" providerId="ADAL" clId="{16CE5B6F-1EB6-A742-AB7D-840EE2D7E3DA}" dt="2021-11-05T19:10:32.403" v="50" actId="14100"/>
          <ac:picMkLst>
            <pc:docMk/>
            <pc:sldMk cId="3596480101" sldId="274"/>
            <ac:picMk id="13" creationId="{33BF25B4-89CF-9946-939E-441444FFDD9E}"/>
          </ac:picMkLst>
        </pc:picChg>
      </pc:sldChg>
      <pc:sldChg chg="addSp delSp modSp mod">
        <pc:chgData name="Jorge Silva Romualdo" userId="ab9bb23b-a05d-41ce-9683-2068df51cfda" providerId="ADAL" clId="{16CE5B6F-1EB6-A742-AB7D-840EE2D7E3DA}" dt="2021-11-05T19:17:36.636" v="61" actId="1076"/>
        <pc:sldMkLst>
          <pc:docMk/>
          <pc:sldMk cId="4200403008" sldId="275"/>
        </pc:sldMkLst>
        <pc:spChg chg="add del mod">
          <ac:chgData name="Jorge Silva Romualdo" userId="ab9bb23b-a05d-41ce-9683-2068df51cfda" providerId="ADAL" clId="{16CE5B6F-1EB6-A742-AB7D-840EE2D7E3DA}" dt="2021-11-05T19:06:34.595" v="32" actId="767"/>
          <ac:spMkLst>
            <pc:docMk/>
            <pc:sldMk cId="4200403008" sldId="275"/>
            <ac:spMk id="2" creationId="{E04D23D1-FBEC-DD48-8C75-6BE2B2DEC513}"/>
          </ac:spMkLst>
        </pc:spChg>
        <pc:picChg chg="mod">
          <ac:chgData name="Jorge Silva Romualdo" userId="ab9bb23b-a05d-41ce-9683-2068df51cfda" providerId="ADAL" clId="{16CE5B6F-1EB6-A742-AB7D-840EE2D7E3DA}" dt="2021-11-05T19:07:25.468" v="37" actId="14100"/>
          <ac:picMkLst>
            <pc:docMk/>
            <pc:sldMk cId="4200403008" sldId="275"/>
            <ac:picMk id="3" creationId="{469AA3EC-F6AD-4F44-B70B-31659757B1CB}"/>
          </ac:picMkLst>
        </pc:picChg>
        <pc:picChg chg="add del mod">
          <ac:chgData name="Jorge Silva Romualdo" userId="ab9bb23b-a05d-41ce-9683-2068df51cfda" providerId="ADAL" clId="{16CE5B6F-1EB6-A742-AB7D-840EE2D7E3DA}" dt="2021-11-05T19:17:36.636" v="61" actId="1076"/>
          <ac:picMkLst>
            <pc:docMk/>
            <pc:sldMk cId="4200403008" sldId="275"/>
            <ac:picMk id="5" creationId="{BFA03CAE-004A-6B4E-AE5B-1C4D25AE2599}"/>
          </ac:picMkLst>
        </pc:picChg>
        <pc:picChg chg="mod">
          <ac:chgData name="Jorge Silva Romualdo" userId="ab9bb23b-a05d-41ce-9683-2068df51cfda" providerId="ADAL" clId="{16CE5B6F-1EB6-A742-AB7D-840EE2D7E3DA}" dt="2021-11-05T19:07:37.652" v="38" actId="14826"/>
          <ac:picMkLst>
            <pc:docMk/>
            <pc:sldMk cId="4200403008" sldId="275"/>
            <ac:picMk id="6" creationId="{A4FF75DE-8051-DA41-AC96-A91CC3F8D78B}"/>
          </ac:picMkLst>
        </pc:picChg>
        <pc:picChg chg="mod">
          <ac:chgData name="Jorge Silva Romualdo" userId="ab9bb23b-a05d-41ce-9683-2068df51cfda" providerId="ADAL" clId="{16CE5B6F-1EB6-A742-AB7D-840EE2D7E3DA}" dt="2021-11-05T19:17:35.232" v="60" actId="14826"/>
          <ac:picMkLst>
            <pc:docMk/>
            <pc:sldMk cId="4200403008" sldId="275"/>
            <ac:picMk id="7" creationId="{FD5E93A5-98DB-ED48-9FB9-03DEE25EED42}"/>
          </ac:picMkLst>
        </pc:picChg>
        <pc:picChg chg="mod">
          <ac:chgData name="Jorge Silva Romualdo" userId="ab9bb23b-a05d-41ce-9683-2068df51cfda" providerId="ADAL" clId="{16CE5B6F-1EB6-A742-AB7D-840EE2D7E3DA}" dt="2021-11-05T19:06:45.400" v="36" actId="1076"/>
          <ac:picMkLst>
            <pc:docMk/>
            <pc:sldMk cId="4200403008" sldId="275"/>
            <ac:picMk id="9" creationId="{8F200D1D-C96C-264A-95F5-639A9A12CDA1}"/>
          </ac:picMkLst>
        </pc:picChg>
        <pc:picChg chg="add del mod">
          <ac:chgData name="Jorge Silva Romualdo" userId="ab9bb23b-a05d-41ce-9683-2068df51cfda" providerId="ADAL" clId="{16CE5B6F-1EB6-A742-AB7D-840EE2D7E3DA}" dt="2021-11-05T19:06:08.172" v="21" actId="1076"/>
          <ac:picMkLst>
            <pc:docMk/>
            <pc:sldMk cId="4200403008" sldId="275"/>
            <ac:picMk id="10" creationId="{492F636B-A076-E54E-9AC5-190E93FA489D}"/>
          </ac:picMkLst>
        </pc:picChg>
        <pc:picChg chg="mod">
          <ac:chgData name="Jorge Silva Romualdo" userId="ab9bb23b-a05d-41ce-9683-2068df51cfda" providerId="ADAL" clId="{16CE5B6F-1EB6-A742-AB7D-840EE2D7E3DA}" dt="2021-11-05T19:06:02.585" v="19" actId="1076"/>
          <ac:picMkLst>
            <pc:docMk/>
            <pc:sldMk cId="4200403008" sldId="275"/>
            <ac:picMk id="11" creationId="{3A25252E-8485-2742-9325-1F94D40F9CD7}"/>
          </ac:picMkLst>
        </pc:picChg>
        <pc:picChg chg="mod">
          <ac:chgData name="Jorge Silva Romualdo" userId="ab9bb23b-a05d-41ce-9683-2068df51cfda" providerId="ADAL" clId="{16CE5B6F-1EB6-A742-AB7D-840EE2D7E3DA}" dt="2021-11-05T19:05:53.903" v="17" actId="14100"/>
          <ac:picMkLst>
            <pc:docMk/>
            <pc:sldMk cId="4200403008" sldId="275"/>
            <ac:picMk id="12" creationId="{02CC716D-9C60-6F4D-A573-2B6D71A1F3AB}"/>
          </ac:picMkLst>
        </pc:picChg>
      </pc:sldChg>
      <pc:sldChg chg="addSp delSp modSp mod">
        <pc:chgData name="Jorge Silva Romualdo" userId="ab9bb23b-a05d-41ce-9683-2068df51cfda" providerId="ADAL" clId="{16CE5B6F-1EB6-A742-AB7D-840EE2D7E3DA}" dt="2021-11-05T19:19:43.705" v="64" actId="1440"/>
        <pc:sldMkLst>
          <pc:docMk/>
          <pc:sldMk cId="3642033360" sldId="276"/>
        </pc:sldMkLst>
        <pc:spChg chg="add del mod">
          <ac:chgData name="Jorge Silva Romualdo" userId="ab9bb23b-a05d-41ce-9683-2068df51cfda" providerId="ADAL" clId="{16CE5B6F-1EB6-A742-AB7D-840EE2D7E3DA}" dt="2021-11-05T19:11:18.389" v="53"/>
          <ac:spMkLst>
            <pc:docMk/>
            <pc:sldMk cId="3642033360" sldId="276"/>
            <ac:spMk id="2" creationId="{5249143D-077C-2842-A4E4-424E5B7380AD}"/>
          </ac:spMkLst>
        </pc:spChg>
        <pc:picChg chg="mod">
          <ac:chgData name="Jorge Silva Romualdo" userId="ab9bb23b-a05d-41ce-9683-2068df51cfda" providerId="ADAL" clId="{16CE5B6F-1EB6-A742-AB7D-840EE2D7E3DA}" dt="2021-11-05T19:19:43.705" v="64" actId="1440"/>
          <ac:picMkLst>
            <pc:docMk/>
            <pc:sldMk cId="3642033360" sldId="276"/>
            <ac:picMk id="4" creationId="{72E1B903-F1D7-764F-9C23-B3F424317236}"/>
          </ac:picMkLst>
        </pc:picChg>
      </pc:sldChg>
      <pc:sldMasterChg chg="modSp">
        <pc:chgData name="Jorge Silva Romualdo" userId="ab9bb23b-a05d-41ce-9683-2068df51cfda" providerId="ADAL" clId="{16CE5B6F-1EB6-A742-AB7D-840EE2D7E3DA}" dt="2021-11-05T19:13:04.993" v="56" actId="14826"/>
        <pc:sldMasterMkLst>
          <pc:docMk/>
          <pc:sldMasterMk cId="1034520112" sldId="2147483648"/>
        </pc:sldMasterMkLst>
        <pc:picChg chg="mod">
          <ac:chgData name="Jorge Silva Romualdo" userId="ab9bb23b-a05d-41ce-9683-2068df51cfda" providerId="ADAL" clId="{16CE5B6F-1EB6-A742-AB7D-840EE2D7E3DA}" dt="2021-11-05T19:12:39.855" v="54" actId="14826"/>
          <ac:picMkLst>
            <pc:docMk/>
            <pc:sldMasterMk cId="1034520112" sldId="2147483648"/>
            <ac:picMk id="7" creationId="{D53D26F5-2521-5147-A268-32D680719BA6}"/>
          </ac:picMkLst>
        </pc:picChg>
        <pc:picChg chg="mod">
          <ac:chgData name="Jorge Silva Romualdo" userId="ab9bb23b-a05d-41ce-9683-2068df51cfda" providerId="ADAL" clId="{16CE5B6F-1EB6-A742-AB7D-840EE2D7E3DA}" dt="2021-11-05T19:13:04.993" v="56" actId="14826"/>
          <ac:picMkLst>
            <pc:docMk/>
            <pc:sldMasterMk cId="1034520112" sldId="2147483648"/>
            <ac:picMk id="8" creationId="{5F7DD4D9-7EBF-2E46-890B-04C22CC2FD5B}"/>
          </ac:picMkLst>
        </pc:picChg>
        <pc:picChg chg="mod">
          <ac:chgData name="Jorge Silva Romualdo" userId="ab9bb23b-a05d-41ce-9683-2068df51cfda" providerId="ADAL" clId="{16CE5B6F-1EB6-A742-AB7D-840EE2D7E3DA}" dt="2021-11-05T19:12:49.596" v="55" actId="14826"/>
          <ac:picMkLst>
            <pc:docMk/>
            <pc:sldMasterMk cId="1034520112" sldId="2147483648"/>
            <ac:picMk id="9" creationId="{21A04FF9-025D-C448-A96C-EF7AD739FB18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9D8B6-B80A-4343-9EF5-25772794244F}" type="datetimeFigureOut">
              <a:rPr lang="en-FI" smtClean="0"/>
              <a:t>11/11/21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19DAD-37CD-8D47-A9B0-F1288F099DB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751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rtio PP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ABAE3-D89C-4001-9AEC-5083F82B749C}" type="datetimeFigureOut">
              <a:rPr lang="fi-FI" smtClean="0"/>
              <a:t>11.11.2021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ABAE3-D89C-4001-9AEC-5083F82B749C}" type="datetimeFigureOut">
              <a:rPr lang="fi-FI" smtClean="0"/>
              <a:t>11.11.2021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ABAE3-D89C-4001-9AEC-5083F82B749C}" type="datetimeFigureOut">
              <a:rPr lang="fi-FI" smtClean="0"/>
              <a:t>11.11.2021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0250C-BCF7-CB49-9074-39946BF05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3D962-CE67-DB4B-97B6-1038A95F9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D2041-FC85-EB45-8CA7-EC599937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3EB5-DC38-B140-AB3E-4F6BB463BFC3}" type="datetimeFigureOut">
              <a:rPr lang="en-FI" smtClean="0"/>
              <a:t>11/11/21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32D9C-6498-3F49-B29D-7DDD1ADD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792CD-B34B-7443-AEE5-CB5C6F60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64F6-0BBB-FA4C-AD77-D69341CE389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03172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391C7-5376-B647-A2B9-316F4288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752F4-FE27-0F49-8DB5-5F9D83234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85249-7912-4049-A3EC-67D74ED6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3EB5-DC38-B140-AB3E-4F6BB463BFC3}" type="datetimeFigureOut">
              <a:rPr lang="en-FI" smtClean="0"/>
              <a:t>11/11/21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A45D3-9673-454B-A4A1-E65F641D1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A99A5-101A-F24F-8C8B-54B5615B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64F6-0BBB-FA4C-AD77-D69341CE389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90469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551F7-6C84-164E-B96A-F5F1F1887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5C682-6DDE-DE40-A189-9C6B7EAFE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998EB-94F5-9545-8474-29E1D6E5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3EB5-DC38-B140-AB3E-4F6BB463BFC3}" type="datetimeFigureOut">
              <a:rPr lang="en-FI" smtClean="0"/>
              <a:t>11/11/21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30E89-887C-F14E-83F2-B711B358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8BED8-FF2F-F64E-A152-690766DD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64F6-0BBB-FA4C-AD77-D69341CE389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7010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369EE-D01B-994B-89CD-4027E8EA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2DE0F-170C-BF44-8EA1-3FF656C1B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70BF5-CF18-EC40-BF0E-666D8F7C9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07BA6-C61F-E948-82F2-58F6D444C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3EB5-DC38-B140-AB3E-4F6BB463BFC3}" type="datetimeFigureOut">
              <a:rPr lang="en-FI" smtClean="0"/>
              <a:t>11/11/21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12AA1-FB64-BE42-8CE9-23EC38DD0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ACF28-9354-7A40-BB0A-16388594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64F6-0BBB-FA4C-AD77-D69341CE389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94921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D9E1E-B5AA-3B4E-8CC3-C6EB1F96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0260D-F7D2-FF48-8A3D-6387A2ECD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974F9-6B85-D44A-9404-7EA7BC2F2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A226A-D7E3-844B-8226-C1FF3EFF6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BA90B5-7915-8447-B7C5-8FBC10633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4DC5E3-5EC1-3741-9B96-52212A80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3EB5-DC38-B140-AB3E-4F6BB463BFC3}" type="datetimeFigureOut">
              <a:rPr lang="en-FI" smtClean="0"/>
              <a:t>11/11/21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8F105-04D1-3348-89C4-0A4EC181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610B5-2F93-4F45-806D-B9CB3B64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64F6-0BBB-FA4C-AD77-D69341CE389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3572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D62A-1A43-8747-A113-5391DA216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1312E-7F60-324A-815A-E982AE8B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3EB5-DC38-B140-AB3E-4F6BB463BFC3}" type="datetimeFigureOut">
              <a:rPr lang="en-FI" smtClean="0"/>
              <a:t>11/11/21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61B26-C376-BB48-B666-2A91802A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B2477-1DE7-AB4C-88BB-635E5C8B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64F6-0BBB-FA4C-AD77-D69341CE389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14288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64BCA-E7B3-024E-B764-A0E6B832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3EB5-DC38-B140-AB3E-4F6BB463BFC3}" type="datetimeFigureOut">
              <a:rPr lang="en-FI" smtClean="0"/>
              <a:t>11/11/21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020395-ECF6-7E49-9C55-BDBCD0C3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5D7E0-7FDC-1744-8540-84B1AB2D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64F6-0BBB-FA4C-AD77-D69341CE389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80910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C32A5-805E-A743-A218-27BD03E5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4473A-084D-B044-9B00-51988F77A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4DFB3-59D6-A94A-A745-97CC38B3F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FDD88-533B-5E4F-9D66-E7ED00CB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3EB5-DC38-B140-AB3E-4F6BB463BFC3}" type="datetimeFigureOut">
              <a:rPr lang="en-FI" smtClean="0"/>
              <a:t>11/11/21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6F1E5-EF47-E04E-8451-1B2894B88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F80E3-6AD7-E44E-BD80-81B156BF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64F6-0BBB-FA4C-AD77-D69341CE389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8043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F9ECB-3E60-BC40-868D-E649BCAD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C4984-E066-644C-A7A7-EC09375979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5B009-403D-0040-ABC7-17ABBE56D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242D1-0562-D64F-BCB0-CAA918C5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3EB5-DC38-B140-AB3E-4F6BB463BFC3}" type="datetimeFigureOut">
              <a:rPr lang="en-FI" smtClean="0"/>
              <a:t>11/11/21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03630-3E7E-D140-B353-4558944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DAC29-1809-B748-A166-1F75BDCB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64F6-0BBB-FA4C-AD77-D69341CE389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7568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3009-A8C5-C24F-A663-E036BBEF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BD94F-B152-5B45-BADA-56863F25E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2A4EA-8685-F844-97ED-732B5E7C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3EB5-DC38-B140-AB3E-4F6BB463BFC3}" type="datetimeFigureOut">
              <a:rPr lang="en-FI" smtClean="0"/>
              <a:t>11/11/21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FEAAB-6F4F-384F-92EF-D5A398CE0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16B76-EF26-B34F-A28C-5B64C98C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64F6-0BBB-FA4C-AD77-D69341CE389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4936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B8D713-1A5F-D743-9EA4-B600451FF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664CE-65F9-B341-8AD1-03BCDD266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87F4A-C01E-8A45-9D4E-25EBBF94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3EB5-DC38-B140-AB3E-4F6BB463BFC3}" type="datetimeFigureOut">
              <a:rPr lang="en-FI" smtClean="0"/>
              <a:t>11/11/21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1C590-BFFF-FA4D-8B11-E1F0A589D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F640F-E1D8-A641-AEC9-0E1FB586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64F6-0BBB-FA4C-AD77-D69341CE389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8777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ABAE3-D89C-4001-9AEC-5083F82B749C}" type="datetimeFigureOut">
              <a:rPr lang="fi-FI" smtClean="0"/>
              <a:t>11.11.2021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25674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ABAE3-D89C-4001-9AEC-5083F82B749C}" type="datetimeFigureOut">
              <a:rPr lang="fi-FI" smtClean="0"/>
              <a:t>11.11.2021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ABAE3-D89C-4001-9AEC-5083F82B749C}" type="datetimeFigureOut">
              <a:rPr lang="fi-FI" smtClean="0"/>
              <a:t>11.11.2021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ABAE3-D89C-4001-9AEC-5083F82B749C}" type="datetimeFigureOut">
              <a:rPr lang="fi-FI" smtClean="0"/>
              <a:t>11.11.2021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ABAE3-D89C-4001-9AEC-5083F82B749C}" type="datetimeFigureOut">
              <a:rPr lang="fi-FI" smtClean="0"/>
              <a:t>11.11.2021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ABAE3-D89C-4001-9AEC-5083F82B749C}" type="datetimeFigureOut">
              <a:rPr lang="fi-FI" smtClean="0"/>
              <a:t>11.11.2021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48F7DB-3323-F94E-9AB3-DC986BAAEEC6}"/>
              </a:ext>
            </a:extLst>
          </p:cNvPr>
          <p:cNvSpPr/>
          <p:nvPr userDrawn="1"/>
        </p:nvSpPr>
        <p:spPr>
          <a:xfrm>
            <a:off x="248549" y="171000"/>
            <a:ext cx="11703451" cy="6516000"/>
          </a:xfrm>
          <a:prstGeom prst="rect">
            <a:avLst/>
          </a:prstGeom>
          <a:solidFill>
            <a:srgbClr val="004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F7DD4D9-7EBF-2E46-890B-04C22CC2FD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8178" y="405971"/>
            <a:ext cx="1156350" cy="441135"/>
          </a:xfrm>
          <a:prstGeom prst="rect">
            <a:avLst/>
          </a:prstGeom>
        </p:spPr>
      </p:pic>
      <p:pic>
        <p:nvPicPr>
          <p:cNvPr id="7" name="Kuva 11">
            <a:extLst>
              <a:ext uri="{FF2B5EF4-FFF2-40B4-BE49-F238E27FC236}">
                <a16:creationId xmlns:a16="http://schemas.microsoft.com/office/drawing/2014/main" id="{D53D26F5-2521-5147-A268-32D680719BA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350043">
            <a:off x="81609" y="-396943"/>
            <a:ext cx="1212440" cy="2490714"/>
          </a:xfrm>
          <a:prstGeom prst="rect">
            <a:avLst/>
          </a:prstGeom>
        </p:spPr>
      </p:pic>
      <p:pic>
        <p:nvPicPr>
          <p:cNvPr id="9" name="Kuva 12">
            <a:extLst>
              <a:ext uri="{FF2B5EF4-FFF2-40B4-BE49-F238E27FC236}">
                <a16:creationId xmlns:a16="http://schemas.microsoft.com/office/drawing/2014/main" id="{21A04FF9-025D-C448-A96C-EF7AD739FB1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59410" flipH="1">
            <a:off x="10589678" y="4863493"/>
            <a:ext cx="965976" cy="198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04155E-5CE8-4F4B-9D75-91EFF73F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B4F57-66A2-3840-83D4-775662341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3D109-737F-8848-ACC6-887345F73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73EB5-DC38-B140-AB3E-4F6BB463BFC3}" type="datetimeFigureOut">
              <a:rPr lang="en-FI" smtClean="0"/>
              <a:t>11/11/21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39917-8718-DA48-92B9-B2F0610DC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80A99-D260-144E-BF45-6D9F78F9B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A64F6-0BBB-FA4C-AD77-D69341CE389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960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_vflbIqOX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tio.fi/kv-leiristipendi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ia.aalto@partio.fi" TargetMode="External"/><Relationship Id="rId2" Type="http://schemas.openxmlformats.org/officeDocument/2006/relationships/hyperlink" Target="http://www.partio.fi/pestihak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na.kronlund@partio.f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ut.org/25wsj" TargetMode="External"/><Relationship Id="rId2" Type="http://schemas.openxmlformats.org/officeDocument/2006/relationships/hyperlink" Target="http://www.jamboree.f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/2023wsjkorea" TargetMode="External"/><Relationship Id="rId4" Type="http://schemas.openxmlformats.org/officeDocument/2006/relationships/hyperlink" Target="https://www.2023wsjkorea.org/_html/index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377E3-4474-9746-BE07-9887772D28E3}"/>
              </a:ext>
            </a:extLst>
          </p:cNvPr>
          <p:cNvSpPr/>
          <p:nvPr/>
        </p:nvSpPr>
        <p:spPr>
          <a:xfrm>
            <a:off x="240001" y="171000"/>
            <a:ext cx="11712000" cy="651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FD5E93A5-98DB-ED48-9FB9-03DEE25EE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8178" y="405971"/>
            <a:ext cx="1156350" cy="441135"/>
          </a:xfrm>
          <a:prstGeom prst="rect">
            <a:avLst/>
          </a:prstGeom>
        </p:spPr>
      </p:pic>
      <p:pic>
        <p:nvPicPr>
          <p:cNvPr id="5" name="Kuva 11">
            <a:extLst>
              <a:ext uri="{FF2B5EF4-FFF2-40B4-BE49-F238E27FC236}">
                <a16:creationId xmlns:a16="http://schemas.microsoft.com/office/drawing/2014/main" id="{BFA03CAE-004A-6B4E-AE5B-1C4D25AE2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350043">
            <a:off x="81609" y="-396943"/>
            <a:ext cx="1212440" cy="2490714"/>
          </a:xfrm>
          <a:prstGeom prst="rect">
            <a:avLst/>
          </a:prstGeom>
        </p:spPr>
      </p:pic>
      <p:pic>
        <p:nvPicPr>
          <p:cNvPr id="6" name="Kuva 12">
            <a:extLst>
              <a:ext uri="{FF2B5EF4-FFF2-40B4-BE49-F238E27FC236}">
                <a16:creationId xmlns:a16="http://schemas.microsoft.com/office/drawing/2014/main" id="{A4FF75DE-8051-DA41-AC96-A91CC3F8D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59410" flipH="1">
            <a:off x="10589678" y="4863493"/>
            <a:ext cx="965976" cy="1984404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013D4D1-90D2-244E-98DE-034601D650BE}"/>
              </a:ext>
            </a:extLst>
          </p:cNvPr>
          <p:cNvSpPr txBox="1">
            <a:spLocks/>
          </p:cNvSpPr>
          <p:nvPr/>
        </p:nvSpPr>
        <p:spPr>
          <a:xfrm>
            <a:off x="470352" y="2131230"/>
            <a:ext cx="5095180" cy="1911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>
                <a:solidFill>
                  <a:schemeClr val="bg1"/>
                </a:solidFill>
                <a:latin typeface="Tondu Beta" panose="02000000000000000000" pitchFamily="2" charset="77"/>
                <a:cs typeface="Calibri Light"/>
              </a:rPr>
              <a:t>25:s partiolaisten maailmanjamboree </a:t>
            </a:r>
            <a:br>
              <a:rPr lang="fi-FI" dirty="0">
                <a:cs typeface="Calibri Light"/>
              </a:rPr>
            </a:br>
            <a:r>
              <a:rPr lang="fi-FI" dirty="0">
                <a:solidFill>
                  <a:schemeClr val="bg1"/>
                </a:solidFill>
                <a:cs typeface="Calibri Light"/>
              </a:rPr>
              <a:t>"</a:t>
            </a:r>
            <a:r>
              <a:rPr lang="fi-FI" dirty="0" err="1">
                <a:solidFill>
                  <a:schemeClr val="bg1"/>
                </a:solidFill>
                <a:cs typeface="Calibri Light"/>
              </a:rPr>
              <a:t>Draw</a:t>
            </a:r>
            <a:r>
              <a:rPr lang="fi-FI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fi-FI" dirty="0" err="1">
                <a:solidFill>
                  <a:schemeClr val="bg1"/>
                </a:solidFill>
                <a:cs typeface="Calibri Light"/>
              </a:rPr>
              <a:t>Your</a:t>
            </a:r>
            <a:r>
              <a:rPr lang="fi-FI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fi-FI" dirty="0" err="1">
                <a:solidFill>
                  <a:schemeClr val="bg1"/>
                </a:solidFill>
                <a:cs typeface="Calibri Light"/>
              </a:rPr>
              <a:t>Dream</a:t>
            </a:r>
            <a:r>
              <a:rPr lang="fi-FI" dirty="0">
                <a:solidFill>
                  <a:schemeClr val="bg1"/>
                </a:solidFill>
                <a:cs typeface="Calibri Light"/>
              </a:rPr>
              <a:t>"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B5CDCE27-CE20-8D4C-BBA5-61210DDE5198}"/>
              </a:ext>
            </a:extLst>
          </p:cNvPr>
          <p:cNvSpPr txBox="1">
            <a:spLocks/>
          </p:cNvSpPr>
          <p:nvPr/>
        </p:nvSpPr>
        <p:spPr>
          <a:xfrm>
            <a:off x="535155" y="4430730"/>
            <a:ext cx="4620584" cy="77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dirty="0" err="1">
                <a:solidFill>
                  <a:schemeClr val="bg1"/>
                </a:solidFill>
                <a:latin typeface="Tondu Beta" panose="02000000000000000000" pitchFamily="2" charset="77"/>
                <a:ea typeface="+mn-lt"/>
                <a:cs typeface="+mn-lt"/>
              </a:rPr>
              <a:t>SaeManGeum</a:t>
            </a:r>
            <a:r>
              <a:rPr lang="fi-FI" sz="2000" dirty="0">
                <a:solidFill>
                  <a:schemeClr val="bg1"/>
                </a:solidFill>
                <a:latin typeface="Tondu Beta" panose="02000000000000000000" pitchFamily="2" charset="77"/>
                <a:ea typeface="+mn-lt"/>
                <a:cs typeface="+mn-lt"/>
              </a:rPr>
              <a:t>, Etelä-Korea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bg1"/>
                </a:solidFill>
                <a:latin typeface="Tondu Beta" panose="02000000000000000000" pitchFamily="2" charset="77"/>
                <a:ea typeface="+mn-lt"/>
                <a:cs typeface="+mn-lt"/>
              </a:rPr>
              <a:t>1.8-12.8.2023 </a:t>
            </a:r>
            <a:endParaRPr lang="fi-FI" sz="2000" dirty="0">
              <a:solidFill>
                <a:schemeClr val="bg1"/>
              </a:solidFill>
              <a:latin typeface="Tondu Beta" panose="02000000000000000000" pitchFamily="2" charset="77"/>
              <a:cs typeface="Calibri"/>
            </a:endParaRPr>
          </a:p>
        </p:txBody>
      </p:sp>
      <p:pic>
        <p:nvPicPr>
          <p:cNvPr id="13" name="Kuva 4">
            <a:extLst>
              <a:ext uri="{FF2B5EF4-FFF2-40B4-BE49-F238E27FC236}">
                <a16:creationId xmlns:a16="http://schemas.microsoft.com/office/drawing/2014/main" id="{33BF25B4-89CF-9946-939E-441444FFD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5821" y="0"/>
            <a:ext cx="6666178" cy="6602206"/>
          </a:xfrm>
          <a:prstGeom prst="rect">
            <a:avLst/>
          </a:prstGeom>
          <a:effectLst>
            <a:outerShdw blurRad="141159" dist="38100" sx="99802" sy="99802" algn="l" rotWithShape="0">
              <a:schemeClr val="bg1">
                <a:alpha val="2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6480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3AF1CD-D881-4682-8379-1E1456633C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437181"/>
            <a:ext cx="10515600" cy="683282"/>
          </a:xfrm>
          <a:prstGeom prst="rect">
            <a:avLst/>
          </a:prstGeo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Tondu Beta" panose="02000000000000000000" pitchFamily="2" charset="77"/>
                <a:cs typeface="Calibri Light"/>
              </a:rPr>
              <a:t>Ohjelmaa leirillä</a:t>
            </a:r>
            <a:endParaRPr lang="fi-FI" dirty="0">
              <a:solidFill>
                <a:schemeClr val="bg1"/>
              </a:solidFill>
              <a:latin typeface="Tondu Beta" panose="02000000000000000000" pitchFamily="2" charset="77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391B54-F14E-4B42-A913-249E613FB5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1567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Alla on kuvailtu ohjelman teemoja, joita Etelä-Korean organisaatio on nostanut esiin</a:t>
            </a:r>
          </a:p>
          <a:p>
            <a:pPr>
              <a:lnSpc>
                <a:spcPct val="170000"/>
              </a:lnSpc>
            </a:pP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Scouting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for life (partion arvot ja partiolaisuus, partiolaiset vaikuttavat maailmaan)</a:t>
            </a:r>
            <a:endParaRPr lang="fi-FI" dirty="0">
              <a:solidFill>
                <a:schemeClr val="bg1"/>
              </a:solidFill>
              <a:latin typeface="Merriweather" pitchFamily="2" charset="77"/>
            </a:endParaRPr>
          </a:p>
          <a:p>
            <a:pPr>
              <a:lnSpc>
                <a:spcPct val="170000"/>
              </a:lnSpc>
            </a:pP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Sustainability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(parempaa maailmaa -teltta ja globaalin kehityksen kylä)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Smart &amp; 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Scientific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(robottiteknologiaa ja virtuaalitodellisuutta)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ACT: Adventure, Culture, Tradition (monenlaista luontoon liittyvää ohjelmaa vedessä ja vuoristossa, tutustumista Korealaiseen kulttuuriin ja traditioihin)</a:t>
            </a:r>
          </a:p>
          <a:p>
            <a:pPr>
              <a:lnSpc>
                <a:spcPct val="170000"/>
              </a:lnSpc>
            </a:pP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Safe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&amp; Secure (partiolaiset osaavat vastata erilaisiin yllättäviin tilanteisiin)</a:t>
            </a:r>
          </a:p>
          <a:p>
            <a:pPr>
              <a:lnSpc>
                <a:spcPct val="170000"/>
              </a:lnSpc>
            </a:pP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Various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Award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Programmes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(osallistuminen ohjelmaan kannattaa)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https://www.youtube.com/watch?v=a_vflbIqOXA</a:t>
            </a:r>
            <a:endParaRPr lang="fi-FI" dirty="0">
              <a:solidFill>
                <a:schemeClr val="bg1"/>
              </a:solidFill>
              <a:latin typeface="Merriweather" pitchFamily="2" charset="77"/>
              <a:cs typeface="Calibri"/>
            </a:endParaRP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10256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13BAB2-C143-4C4D-857C-A140E46F20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665780"/>
            <a:ext cx="10515600" cy="667516"/>
          </a:xfrm>
          <a:prstGeom prst="rect">
            <a:avLst/>
          </a:prstGeo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Tondu Beta" panose="02000000000000000000" pitchFamily="2" charset="77"/>
                <a:cs typeface="Calibri Light"/>
              </a:rPr>
              <a:t>Turvallisuus</a:t>
            </a:r>
            <a:endParaRPr lang="fi-FI" dirty="0">
              <a:solidFill>
                <a:schemeClr val="bg1"/>
              </a:solidFill>
              <a:latin typeface="Tondu Beta" panose="02000000000000000000" pitchFamily="2" charset="77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9C3261-3CF2-4917-B204-9472608144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3695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6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Jamboreet ovat olleet kaiken kaikkiaan yleisesti turvallisia leirejä.</a:t>
            </a:r>
          </a:p>
          <a:p>
            <a:pPr>
              <a:lnSpc>
                <a:spcPct val="16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Leirillä toimii leirin oma turvallisuusorganisaatio, joka huolehtii yleisestä järjestyksenvalvonnasta.</a:t>
            </a:r>
          </a:p>
          <a:p>
            <a:pPr>
              <a:lnSpc>
                <a:spcPct val="16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Leirialue on suljettu alue, jonne pääsevät vain asiaan kuuluvat henkilöt.</a:t>
            </a:r>
          </a:p>
          <a:p>
            <a:pPr>
              <a:lnSpc>
                <a:spcPct val="16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Matkoilla matkustetaan aina aikuisten kanssa ryhmissä.</a:t>
            </a:r>
          </a:p>
          <a:p>
            <a:pPr>
              <a:lnSpc>
                <a:spcPct val="16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Partioliikkeen maailmanjärjestö vaatii 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Safe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from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Harm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 -ohjelman suorittamista kaikilta aikuisilta ennen jamboreelle osallistumista. </a:t>
            </a:r>
          </a:p>
          <a:p>
            <a:pPr>
              <a:lnSpc>
                <a:spcPct val="16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Suomen joukkueen turvallisuussuunnitelmasta vastaa joukkueen johtoryhmä. Joukkueen mukana matkustaa joukkueen lääkäri.</a:t>
            </a:r>
          </a:p>
          <a:p>
            <a:pPr>
              <a:lnSpc>
                <a:spcPct val="16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Leirillä toimii oma lääkintä- ja ensiapuorganisaatio.</a:t>
            </a:r>
          </a:p>
        </p:txBody>
      </p:sp>
    </p:spTree>
    <p:extLst>
      <p:ext uri="{BB962C8B-B14F-4D97-AF65-F5344CB8AC3E}">
        <p14:creationId xmlns:p14="http://schemas.microsoft.com/office/powerpoint/2010/main" val="296017275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D9FFFE-2C89-47E1-BF85-BEE0CD86B5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4259" y="1563304"/>
            <a:ext cx="10515600" cy="651751"/>
          </a:xfrm>
          <a:prstGeom prst="rect">
            <a:avLst/>
          </a:prstGeo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Tondu Beta" panose="02000000000000000000" pitchFamily="2" charset="77"/>
                <a:cs typeface="Calibri Light"/>
              </a:rPr>
              <a:t>Valmistautuminen jamboreelle</a:t>
            </a:r>
            <a:endParaRPr lang="fi-FI" dirty="0">
              <a:solidFill>
                <a:schemeClr val="bg1"/>
              </a:solidFill>
              <a:latin typeface="Tondu Beta" panose="02000000000000000000" pitchFamily="2" charset="77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0DDF82-9BB7-438D-BE70-4970CA26695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670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Leirilippukunnat järjestävät ennen leiriä kolme ennakkotapaamisviikonloppua, joihin jokaisen leiriläisen tulee osallistua.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Ennakkotapaamisissa valmistaudutaan leirielämään, opetellaan ruuanlaittoa, tutustutaan Etelä-Korean kulttuuriin, tullaan tutuiksi muiden leiriläisten kanssa, valmistaudutaan esittelemään Suomea leirillä yms. 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Leirilippukunta on huoltajan ensisijainen linkki jamboreeinformaatioon.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Leirilippukunnanjohtajille on omat ennakkotapaamiset ja –koulutukset, joissa mm. hoidetaan leirilippukuntien johtamisen asioita ja saadaan tukea pestiin.</a:t>
            </a:r>
          </a:p>
          <a:p>
            <a:pPr>
              <a:lnSpc>
                <a:spcPct val="170000"/>
              </a:lnSpc>
            </a:pP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ISTeille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on myös omat ennakkotapaamiset, joissa tutustutaan toisiin 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ISTeihin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, käsitellään 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ISTien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käytännön asioita ja valmistaudutaan omaan pestiin.</a:t>
            </a:r>
          </a:p>
        </p:txBody>
      </p:sp>
    </p:spTree>
    <p:extLst>
      <p:ext uri="{BB962C8B-B14F-4D97-AF65-F5344CB8AC3E}">
        <p14:creationId xmlns:p14="http://schemas.microsoft.com/office/powerpoint/2010/main" val="412143003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1C88DB-DCF0-4206-A432-C9367E9F64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477361"/>
            <a:ext cx="10515600" cy="592630"/>
          </a:xfrm>
          <a:prstGeom prst="rect">
            <a:avLst/>
          </a:prstGeo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Tondu Beta" panose="02000000000000000000" pitchFamily="2" charset="77"/>
                <a:cs typeface="Calibri Light"/>
              </a:rPr>
              <a:t>Varainhankinta </a:t>
            </a:r>
            <a:endParaRPr lang="fi-FI" dirty="0">
              <a:solidFill>
                <a:schemeClr val="bg1"/>
              </a:solidFill>
              <a:latin typeface="Tondu Beta" panose="02000000000000000000" pitchFamily="2" charset="77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CB2631-00A9-4493-A1A2-7849F8B6D7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06999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Jamboreelle voi ja kannattaa tehdä varainhankintaa. Tehokkaalla varainhankinnalla voi kerätä suurenkin osan leirimaksusta!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Ohjeet varainhankintaan tulevat 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jamboree.fi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- sivustolle.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Varainhankinnassa tulee noudattaa verottajan ohjeistusta, jonka mukaan kaikille jamboreelähtijöille tulee jakaa yhtäläinen osuus huolimatta varainkeruuseen käytetystä ajasta.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ea typeface="+mn-lt"/>
                <a:cs typeface="+mn-lt"/>
              </a:rPr>
              <a:t>Muistattehan ottaa mahdollisia tukia hakiessanne huomioon myös muiden lähialueen lippukuntien lähtijät! Tukia on haettava tasapuolisesti kaikille.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ea typeface="+mn-lt"/>
                <a:cs typeface="+mn-lt"/>
              </a:rPr>
              <a:t>Folke Bernadotten Muistosäätiön apurahasta myönnetään stipendejä Suomen Partiolaisten kansainvälisille leirimatkoille osallistuville lapsille ja nuorille sosiaalisin perustein. Tästä tulee tarkempaa ohjeistusta, kun ensi vuoden rahoitus varmistuu. 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https://www.partio.fi/kv-leiristipendi/</a:t>
            </a:r>
            <a:endParaRPr lang="fi-FI" dirty="0">
              <a:solidFill>
                <a:schemeClr val="bg1"/>
              </a:solidFill>
              <a:latin typeface="Merriweather" pitchFamily="2" charset="77"/>
              <a:cs typeface="Calibri"/>
            </a:endParaRP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Muut valtakunnalliset stipendimahdollisuudet ovat selvityksen alla</a:t>
            </a: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052628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C6DC2F-B54F-4F4D-9DBD-B454E82168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77049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lang="fi-FI" dirty="0">
                <a:solidFill>
                  <a:schemeClr val="bg1"/>
                </a:solidFill>
                <a:latin typeface="Tondu Beta" panose="02000000000000000000" pitchFamily="2" charset="77"/>
                <a:cs typeface="Calibri Light"/>
              </a:rPr>
              <a:t>Miksi jamboreelle kannattaa lähteä?</a:t>
            </a:r>
            <a:endParaRPr lang="fi-FI" dirty="0">
              <a:solidFill>
                <a:schemeClr val="bg1"/>
              </a:solidFill>
              <a:latin typeface="Tondu Beta" panose="02000000000000000000" pitchFamily="2" charset="77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3AE5EF-1F7B-4CEB-BCEF-3B142A22F4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552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 panose="020F0502020204030204"/>
              </a:rPr>
              <a:t>Mahtava tilaisuus tutustua kansainväliseen partiotoimintaan ja saada uusia partioystäviä ympäri maailmaa.</a:t>
            </a:r>
          </a:p>
          <a:p>
            <a:pPr>
              <a:lnSpc>
                <a:spcPct val="16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 panose="020F0502020204030204"/>
              </a:rPr>
              <a:t>Turvallinen tapa lähteä ulkomaille </a:t>
            </a:r>
          </a:p>
          <a:p>
            <a:pPr>
              <a:lnSpc>
                <a:spcPct val="16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 panose="020F0502020204030204"/>
              </a:rPr>
              <a:t>Luvassa seikkailua mutta myös perinteistä partio-ohjelmaa.</a:t>
            </a:r>
          </a:p>
          <a:p>
            <a:pPr>
              <a:lnSpc>
                <a:spcPct val="16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 panose="020F0502020204030204"/>
              </a:rPr>
              <a:t>Mahdollisuus kehittää omia taitojaan ja osaamistaan sekä harjoitella vieraan kielen käyttöä arjessa.</a:t>
            </a:r>
          </a:p>
          <a:p>
            <a:pPr>
              <a:lnSpc>
                <a:spcPct val="16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 panose="020F0502020204030204"/>
              </a:rPr>
              <a:t>Ainutlaatuinen tilaisuus tavata erilaisista kulttuureista tulevia ihmisiä.</a:t>
            </a:r>
          </a:p>
          <a:p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046690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3A186A-FCDA-4FE8-98FC-961F447A26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4174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Tondu Beta" panose="02000000000000000000" pitchFamily="2" charset="77"/>
                <a:cs typeface="Calibri Light"/>
              </a:rPr>
              <a:t>Aikuinen – sinustako leirilippukunnanjohtaja?</a:t>
            </a:r>
            <a:endParaRPr lang="fi-FI" dirty="0">
              <a:solidFill>
                <a:schemeClr val="bg1"/>
              </a:solidFill>
              <a:latin typeface="Tondu Beta" panose="02000000000000000000" pitchFamily="2" charset="77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A6136F-BEEF-4010-A2D7-507ECF3941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772979"/>
            <a:ext cx="10515600" cy="37198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Kiinnostaisiko sinua tietää varmasti, mitä tulet leirillä tekemään? Haluatko nähdä leiriä monipuolisesti, etkä vain oman työtehtäväsi aluetta? Haluatko olla mahdollistamassa leiriläisille huippukokemus? Harkitse leirilippukunnanjohtajan pestiä!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Leirilippukunnanjohtajat (4kpl) toimivat leiriläisten lähijohtajina koko jamboreeprosessin ajan. 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Llpkj:t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järjestävät leirilippukunnan ennakkotapaamiset, toimivat matkustettaessa lähijohtajina ja pyörittävät leirillä nuorten arkea ja pääsevät osallistumaan leiriläisten kanssa ohjelmiin.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Leirilippukunnanjohtajan tulee olla vähintään 22-vuotias (jamboreevuonna) ja mielellään olla kokemusta partiojohtamisesta. Myös leiriläisen huoltaja voi lähteä 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llpkj:ksi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(liityttävä partion jäseneksi). Englanninkielentaito on välttämätön.</a:t>
            </a:r>
          </a:p>
          <a:p>
            <a:pPr>
              <a:lnSpc>
                <a:spcPct val="170000"/>
              </a:lnSpc>
            </a:pP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LLpkj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saa toivoa, mihin leirilippukuntaan hänet sijoitetaan, esim. oman luonnollisen lippukunnan kanssa tai oman asuinpaikan mukaan.</a:t>
            </a:r>
          </a:p>
          <a:p>
            <a:pPr>
              <a:lnSpc>
                <a:spcPct val="170000"/>
              </a:lnSpc>
            </a:pP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Leirilippukunnajohtajaksi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on oma haku, joka aukeaa marraskuussa. Katso tarkemmin 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www.partio.fi/pestihaku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  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Voit kysyä lisää Suomen joukkueen osallistujajohtajilta, kerromme mielellämme tarkemmin! Meilaa osoitteisiin 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pia.aalto@partio.fi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 ja 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anna.kronlund@partio.fi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561642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54ECAA-D7BB-4F83-9239-C24856CBC6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8624" y="127558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 sz="4800" dirty="0">
                <a:solidFill>
                  <a:schemeClr val="bg1"/>
                </a:solidFill>
                <a:latin typeface="Tondu Beta" panose="02000000000000000000" pitchFamily="2" charset="77"/>
                <a:cs typeface="Calibri Light"/>
              </a:rPr>
              <a:t>Mistä lisää tietoa</a:t>
            </a:r>
            <a:endParaRPr lang="fi-FI" sz="4800" dirty="0">
              <a:solidFill>
                <a:schemeClr val="bg1"/>
              </a:solidFill>
              <a:latin typeface="Tondu Beta" panose="02000000000000000000" pitchFamily="2" charset="77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DD3D1E-C4CD-4E3C-AD7F-544786D066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fi-FI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b="1" dirty="0">
                <a:solidFill>
                  <a:schemeClr val="bg1"/>
                </a:solidFill>
                <a:latin typeface="Merriweather Black" pitchFamily="2" charset="77"/>
                <a:ea typeface="+mn-lt"/>
                <a:cs typeface="+mn-lt"/>
              </a:rPr>
              <a:t>Suomen joukkueen nettisivut </a:t>
            </a:r>
            <a:r>
              <a:rPr lang="fi-FI" b="1" dirty="0">
                <a:solidFill>
                  <a:schemeClr val="bg1"/>
                </a:solidFill>
                <a:latin typeface="Merriweather Black" pitchFamily="2" charset="77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www.jamboree.fi</a:t>
            </a:r>
            <a:r>
              <a:rPr lang="fi-FI" b="1" dirty="0">
                <a:solidFill>
                  <a:schemeClr val="bg1"/>
                </a:solidFill>
                <a:latin typeface="Merriweather Black" pitchFamily="2" charset="77"/>
                <a:ea typeface="+mn-lt"/>
                <a:cs typeface="+mn-lt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fi-FI" b="1" dirty="0">
                <a:solidFill>
                  <a:schemeClr val="bg1"/>
                </a:solidFill>
                <a:latin typeface="Merriweather Black" pitchFamily="2" charset="77"/>
                <a:ea typeface="+mn-lt"/>
                <a:cs typeface="+mn-lt"/>
              </a:rPr>
              <a:t>Suomen joukkueen </a:t>
            </a:r>
            <a:r>
              <a:rPr lang="fi-FI" b="1" dirty="0" err="1">
                <a:solidFill>
                  <a:schemeClr val="bg1"/>
                </a:solidFill>
                <a:latin typeface="Merriweather Black" pitchFamily="2" charset="77"/>
                <a:ea typeface="+mn-lt"/>
                <a:cs typeface="+mn-lt"/>
              </a:rPr>
              <a:t>some</a:t>
            </a:r>
            <a:r>
              <a:rPr lang="fi-FI" b="1" dirty="0">
                <a:solidFill>
                  <a:schemeClr val="bg1"/>
                </a:solidFill>
                <a:latin typeface="Merriweather Black" pitchFamily="2" charset="77"/>
                <a:ea typeface="+mn-lt"/>
                <a:cs typeface="+mn-lt"/>
              </a:rPr>
              <a:t>: Facebook / </a:t>
            </a:r>
            <a:r>
              <a:rPr lang="fi-FI" b="1" dirty="0" err="1">
                <a:solidFill>
                  <a:schemeClr val="bg1"/>
                </a:solidFill>
                <a:latin typeface="Merriweather Black" pitchFamily="2" charset="77"/>
                <a:ea typeface="+mn-lt"/>
                <a:cs typeface="+mn-lt"/>
              </a:rPr>
              <a:t>Instragram</a:t>
            </a:r>
            <a:r>
              <a:rPr lang="fi-FI" b="1" dirty="0">
                <a:solidFill>
                  <a:schemeClr val="bg1"/>
                </a:solidFill>
                <a:latin typeface="Merriweather Black" pitchFamily="2" charset="77"/>
                <a:ea typeface="+mn-lt"/>
                <a:cs typeface="+mn-lt"/>
              </a:rPr>
              <a:t> @Jamboreejoukkue Suomi</a:t>
            </a:r>
          </a:p>
          <a:p>
            <a:pPr>
              <a:lnSpc>
                <a:spcPct val="100000"/>
              </a:lnSpc>
            </a:pPr>
            <a:r>
              <a:rPr lang="fi-FI" b="1" dirty="0">
                <a:solidFill>
                  <a:schemeClr val="bg1"/>
                </a:solidFill>
                <a:latin typeface="Merriweather Black" pitchFamily="2" charset="77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https://www.scout.org/25wsj</a:t>
            </a:r>
            <a:r>
              <a:rPr lang="fi-FI" b="1" dirty="0">
                <a:solidFill>
                  <a:schemeClr val="bg1"/>
                </a:solidFill>
                <a:latin typeface="Merriweather Black" pitchFamily="2" charset="77"/>
                <a:ea typeface="+mn-lt"/>
                <a:cs typeface="+mn-lt"/>
              </a:rPr>
              <a:t> (</a:t>
            </a:r>
            <a:r>
              <a:rPr lang="fi-FI" b="1" dirty="0" err="1">
                <a:solidFill>
                  <a:schemeClr val="bg1"/>
                </a:solidFill>
                <a:latin typeface="Merriweather Black" pitchFamily="2" charset="77"/>
                <a:ea typeface="+mn-lt"/>
                <a:cs typeface="+mn-lt"/>
              </a:rPr>
              <a:t>Wosmin</a:t>
            </a:r>
            <a:r>
              <a:rPr lang="fi-FI" b="1" dirty="0">
                <a:solidFill>
                  <a:schemeClr val="bg1"/>
                </a:solidFill>
                <a:latin typeface="Merriweather Black" pitchFamily="2" charset="77"/>
                <a:ea typeface="+mn-lt"/>
                <a:cs typeface="+mn-lt"/>
              </a:rPr>
              <a:t> sivut)</a:t>
            </a:r>
          </a:p>
          <a:p>
            <a:pPr>
              <a:lnSpc>
                <a:spcPct val="100000"/>
              </a:lnSpc>
            </a:pPr>
            <a:r>
              <a:rPr lang="fi-FI" b="1" dirty="0">
                <a:solidFill>
                  <a:schemeClr val="bg1"/>
                </a:solidFill>
                <a:latin typeface="Merriweather Black" pitchFamily="2" charset="77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https://www.2023wsjkorea.org/_html/index.html</a:t>
            </a:r>
            <a:r>
              <a:rPr lang="fi-FI" b="1" dirty="0">
                <a:solidFill>
                  <a:schemeClr val="bg1"/>
                </a:solidFill>
                <a:latin typeface="Merriweather Black" pitchFamily="2" charset="77"/>
                <a:ea typeface="+mn-lt"/>
                <a:cs typeface="+mn-lt"/>
              </a:rPr>
              <a:t> (Korean organisaation sivut)</a:t>
            </a:r>
          </a:p>
          <a:p>
            <a:pPr>
              <a:lnSpc>
                <a:spcPct val="100000"/>
              </a:lnSpc>
            </a:pPr>
            <a:r>
              <a:rPr lang="fi-FI" b="1" dirty="0">
                <a:solidFill>
                  <a:schemeClr val="bg1"/>
                </a:solidFill>
                <a:latin typeface="Merriweather Black" pitchFamily="2" charset="77"/>
                <a:ea typeface="+mn-lt"/>
                <a:cs typeface="+mn-lt"/>
              </a:rPr>
              <a:t>Korean Jamboreen </a:t>
            </a:r>
            <a:r>
              <a:rPr lang="fi-FI" b="1" dirty="0" err="1">
                <a:solidFill>
                  <a:schemeClr val="bg1"/>
                </a:solidFill>
                <a:latin typeface="Merriweather Black" pitchFamily="2" charset="77"/>
                <a:ea typeface="+mn-lt"/>
                <a:cs typeface="+mn-lt"/>
              </a:rPr>
              <a:t>Youtube</a:t>
            </a:r>
            <a:r>
              <a:rPr lang="fi-FI" b="1" dirty="0">
                <a:solidFill>
                  <a:schemeClr val="bg1"/>
                </a:solidFill>
                <a:latin typeface="Merriweather Black" pitchFamily="2" charset="77"/>
                <a:ea typeface="+mn-lt"/>
                <a:cs typeface="+mn-lt"/>
              </a:rPr>
              <a:t> kanava: </a:t>
            </a:r>
            <a:r>
              <a:rPr lang="fi-FI" b="1" dirty="0">
                <a:solidFill>
                  <a:schemeClr val="bg1"/>
                </a:solidFill>
                <a:latin typeface="Merriweather Black" pitchFamily="2" charset="77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https://www.youtube.com/c/2023wsjkorea</a:t>
            </a:r>
          </a:p>
          <a:p>
            <a:endParaRPr lang="fi-FI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558412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377E3-4474-9746-BE07-9887772D28E3}"/>
              </a:ext>
            </a:extLst>
          </p:cNvPr>
          <p:cNvSpPr/>
          <p:nvPr/>
        </p:nvSpPr>
        <p:spPr>
          <a:xfrm>
            <a:off x="240001" y="171000"/>
            <a:ext cx="11712000" cy="651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FD5E93A5-98DB-ED48-9FB9-03DEE25EE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8178" y="405971"/>
            <a:ext cx="1156350" cy="441135"/>
          </a:xfrm>
          <a:prstGeom prst="rect">
            <a:avLst/>
          </a:prstGeom>
        </p:spPr>
      </p:pic>
      <p:pic>
        <p:nvPicPr>
          <p:cNvPr id="5" name="Kuva 11">
            <a:extLst>
              <a:ext uri="{FF2B5EF4-FFF2-40B4-BE49-F238E27FC236}">
                <a16:creationId xmlns:a16="http://schemas.microsoft.com/office/drawing/2014/main" id="{BFA03CAE-004A-6B4E-AE5B-1C4D25AE2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350043">
            <a:off x="81609" y="-440298"/>
            <a:ext cx="1212440" cy="2490714"/>
          </a:xfrm>
          <a:prstGeom prst="rect">
            <a:avLst/>
          </a:prstGeom>
        </p:spPr>
      </p:pic>
      <p:pic>
        <p:nvPicPr>
          <p:cNvPr id="6" name="Kuva 12">
            <a:extLst>
              <a:ext uri="{FF2B5EF4-FFF2-40B4-BE49-F238E27FC236}">
                <a16:creationId xmlns:a16="http://schemas.microsoft.com/office/drawing/2014/main" id="{A4FF75DE-8051-DA41-AC96-A91CC3F8D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59410" flipH="1">
            <a:off x="10589678" y="4863493"/>
            <a:ext cx="965976" cy="1984404"/>
          </a:xfrm>
          <a:prstGeom prst="rect">
            <a:avLst/>
          </a:prstGeom>
        </p:spPr>
      </p:pic>
      <p:pic>
        <p:nvPicPr>
          <p:cNvPr id="9" name="Kuva 11">
            <a:extLst>
              <a:ext uri="{FF2B5EF4-FFF2-40B4-BE49-F238E27FC236}">
                <a16:creationId xmlns:a16="http://schemas.microsoft.com/office/drawing/2014/main" id="{8F200D1D-C96C-264A-95F5-639A9A12C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5219" y="1764062"/>
            <a:ext cx="508814" cy="857394"/>
          </a:xfrm>
          <a:prstGeom prst="rect">
            <a:avLst/>
          </a:prstGeom>
        </p:spPr>
      </p:pic>
      <p:pic>
        <p:nvPicPr>
          <p:cNvPr id="10" name="Kuva 15">
            <a:extLst>
              <a:ext uri="{FF2B5EF4-FFF2-40B4-BE49-F238E27FC236}">
                <a16:creationId xmlns:a16="http://schemas.microsoft.com/office/drawing/2014/main" id="{492F636B-A076-E54E-9AC5-190E93FA4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2670" y="1809479"/>
            <a:ext cx="1047923" cy="857393"/>
          </a:xfrm>
          <a:prstGeom prst="rect">
            <a:avLst/>
          </a:prstGeom>
        </p:spPr>
      </p:pic>
      <p:pic>
        <p:nvPicPr>
          <p:cNvPr id="11" name="Kuva 7">
            <a:extLst>
              <a:ext uri="{FF2B5EF4-FFF2-40B4-BE49-F238E27FC236}">
                <a16:creationId xmlns:a16="http://schemas.microsoft.com/office/drawing/2014/main" id="{3A25252E-8485-2742-9325-1F94D40F9C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9292" y="2004110"/>
            <a:ext cx="1292206" cy="650184"/>
          </a:xfrm>
          <a:prstGeom prst="rect">
            <a:avLst/>
          </a:prstGeom>
        </p:spPr>
      </p:pic>
      <p:pic>
        <p:nvPicPr>
          <p:cNvPr id="12" name="Kuva 16">
            <a:extLst>
              <a:ext uri="{FF2B5EF4-FFF2-40B4-BE49-F238E27FC236}">
                <a16:creationId xmlns:a16="http://schemas.microsoft.com/office/drawing/2014/main" id="{02CC716D-9C60-6F4D-A573-2B6D71A1F3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0135" y="2010103"/>
            <a:ext cx="1432611" cy="650184"/>
          </a:xfrm>
          <a:prstGeom prst="rect">
            <a:avLst/>
          </a:prstGeom>
        </p:spPr>
      </p:pic>
      <p:sp>
        <p:nvSpPr>
          <p:cNvPr id="13" name="Otsikko 8">
            <a:extLst>
              <a:ext uri="{FF2B5EF4-FFF2-40B4-BE49-F238E27FC236}">
                <a16:creationId xmlns:a16="http://schemas.microsoft.com/office/drawing/2014/main" id="{AEAA251C-FB80-794D-BBA7-6205E5DEE65C}"/>
              </a:ext>
            </a:extLst>
          </p:cNvPr>
          <p:cNvSpPr txBox="1">
            <a:spLocks/>
          </p:cNvSpPr>
          <p:nvPr/>
        </p:nvSpPr>
        <p:spPr>
          <a:xfrm>
            <a:off x="914400" y="3066530"/>
            <a:ext cx="10363200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dirty="0">
                <a:solidFill>
                  <a:schemeClr val="bg1"/>
                </a:solidFill>
                <a:latin typeface="Tondu Beta" panose="02000000000000000000" pitchFamily="2" charset="77"/>
              </a:rPr>
              <a:t>KIITOS!</a:t>
            </a:r>
          </a:p>
        </p:txBody>
      </p:sp>
      <p:sp>
        <p:nvSpPr>
          <p:cNvPr id="14" name="Alaotsikko 9">
            <a:extLst>
              <a:ext uri="{FF2B5EF4-FFF2-40B4-BE49-F238E27FC236}">
                <a16:creationId xmlns:a16="http://schemas.microsoft.com/office/drawing/2014/main" id="{2B7AB107-1E2D-7E49-A405-2AA9BFA9B36D}"/>
              </a:ext>
            </a:extLst>
          </p:cNvPr>
          <p:cNvSpPr txBox="1">
            <a:spLocks/>
          </p:cNvSpPr>
          <p:nvPr/>
        </p:nvSpPr>
        <p:spPr>
          <a:xfrm>
            <a:off x="1828800" y="4052664"/>
            <a:ext cx="8534400" cy="1248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</a:rPr>
              <a:t>WWW.JAMBOREE.FI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AA3EC-F6AD-4F44-B70B-31659757B1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8414" y="4077073"/>
            <a:ext cx="3355172" cy="302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0300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56A43-8980-41FB-BE1F-B265603F4D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492" y="1881684"/>
            <a:ext cx="3793767" cy="309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fi-FI" sz="4800" dirty="0">
                <a:latin typeface="Tondu Beta" panose="02000000000000000000" pitchFamily="2" charset="77"/>
                <a:cs typeface="Calibri Light"/>
              </a:rPr>
              <a:t>10 faktaa Jamboreesta</a:t>
            </a:r>
            <a:endParaRPr lang="fi-FI" sz="4800" dirty="0">
              <a:latin typeface="Tondu Beta" panose="02000000000000000000" pitchFamily="2" charset="77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E96D37-D2CD-4DB7-8654-0915CAA08C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0" y="1399032"/>
            <a:ext cx="5501834" cy="4471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fi-FI" sz="2000" dirty="0">
                <a:solidFill>
                  <a:schemeClr val="bg1"/>
                </a:solidFill>
                <a:latin typeface="Merriweather Light" pitchFamily="2" charset="77"/>
                <a:cs typeface="Calibri"/>
              </a:rPr>
              <a:t>1. Maailmanjamboree, tuttavallisemmin jamboree, on neljän vuoden välein järjestettävä maailman suurin partioleiri. Jamboreelle odotetaan n. 50 000 osallistujaa eri maista.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i-FI" sz="2000" dirty="0">
                <a:solidFill>
                  <a:schemeClr val="bg1"/>
                </a:solidFill>
                <a:latin typeface="Merriweather Light" pitchFamily="2" charset="77"/>
                <a:cs typeface="Calibri"/>
              </a:rPr>
              <a:t>2. 25:s maailmanjamboree järjestetään Etelä-Korean </a:t>
            </a:r>
            <a:r>
              <a:rPr lang="fi-FI" sz="2000" dirty="0" err="1">
                <a:solidFill>
                  <a:schemeClr val="bg1"/>
                </a:solidFill>
                <a:latin typeface="Merriweather Light" pitchFamily="2" charset="77"/>
                <a:cs typeface="Calibri"/>
              </a:rPr>
              <a:t>SaeManGeumissa</a:t>
            </a:r>
            <a:r>
              <a:rPr lang="fi-FI" sz="2000" dirty="0">
                <a:solidFill>
                  <a:schemeClr val="bg1"/>
                </a:solidFill>
                <a:latin typeface="Merriweather Light" pitchFamily="2" charset="77"/>
                <a:cs typeface="Calibri"/>
              </a:rPr>
              <a:t> 1.8-12.8.2023.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i-FI" sz="2000" dirty="0">
                <a:solidFill>
                  <a:schemeClr val="bg1"/>
                </a:solidFill>
                <a:latin typeface="Merriweather Light" pitchFamily="2" charset="77"/>
                <a:cs typeface="Calibri"/>
              </a:rPr>
              <a:t>3. Vuoden 2023 maailmanjamboreen teemana on "</a:t>
            </a:r>
            <a:r>
              <a:rPr lang="fi-FI" sz="2000" dirty="0" err="1">
                <a:solidFill>
                  <a:schemeClr val="bg1"/>
                </a:solidFill>
                <a:latin typeface="Merriweather Light" pitchFamily="2" charset="77"/>
                <a:cs typeface="Calibri"/>
              </a:rPr>
              <a:t>draw</a:t>
            </a:r>
            <a:r>
              <a:rPr lang="fi-FI" sz="2000" dirty="0">
                <a:solidFill>
                  <a:schemeClr val="bg1"/>
                </a:solidFill>
                <a:latin typeface="Merriweather Light" pitchFamily="2" charset="77"/>
                <a:cs typeface="Calibri"/>
              </a:rPr>
              <a:t> </a:t>
            </a:r>
            <a:r>
              <a:rPr lang="fi-FI" sz="2000" dirty="0" err="1">
                <a:solidFill>
                  <a:schemeClr val="bg1"/>
                </a:solidFill>
                <a:latin typeface="Merriweather Light" pitchFamily="2" charset="77"/>
                <a:cs typeface="Calibri"/>
              </a:rPr>
              <a:t>your</a:t>
            </a:r>
            <a:r>
              <a:rPr lang="fi-FI" sz="2000" dirty="0">
                <a:solidFill>
                  <a:schemeClr val="bg1"/>
                </a:solidFill>
                <a:latin typeface="Merriweather Light" pitchFamily="2" charset="77"/>
                <a:cs typeface="Calibri"/>
              </a:rPr>
              <a:t> </a:t>
            </a:r>
            <a:r>
              <a:rPr lang="fi-FI" sz="2000" dirty="0" err="1">
                <a:solidFill>
                  <a:schemeClr val="bg1"/>
                </a:solidFill>
                <a:latin typeface="Merriweather Light" pitchFamily="2" charset="77"/>
                <a:cs typeface="Calibri"/>
              </a:rPr>
              <a:t>dream</a:t>
            </a:r>
            <a:r>
              <a:rPr lang="fi-FI" sz="2000" dirty="0">
                <a:solidFill>
                  <a:schemeClr val="bg1"/>
                </a:solidFill>
                <a:latin typeface="Merriweather Light" pitchFamily="2" charset="77"/>
                <a:cs typeface="Calibri"/>
              </a:rPr>
              <a:t>".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i-FI" sz="2000" dirty="0">
                <a:solidFill>
                  <a:schemeClr val="bg1"/>
                </a:solidFill>
                <a:latin typeface="Merriweather Light" pitchFamily="2" charset="77"/>
                <a:cs typeface="Calibri"/>
              </a:rPr>
              <a:t>4. Voit osallistua leiriläisenä jos olet syntynyt aikavälillä </a:t>
            </a:r>
            <a:r>
              <a:rPr lang="fi-FI" sz="2000" dirty="0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22.7.2005-31.7.2009.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i-FI" sz="2000" dirty="0">
                <a:solidFill>
                  <a:schemeClr val="bg1"/>
                </a:solidFill>
                <a:latin typeface="Merriweather Light" pitchFamily="2" charset="77"/>
                <a:cs typeface="Calibri"/>
              </a:rPr>
              <a:t>5. ennen 22.7.2005 syntyneet voivat osallistua palveluleiriläisinä eli </a:t>
            </a:r>
            <a:r>
              <a:rPr lang="fi-FI" sz="2000" dirty="0" err="1">
                <a:solidFill>
                  <a:schemeClr val="bg1"/>
                </a:solidFill>
                <a:latin typeface="Merriweather Light" pitchFamily="2" charset="77"/>
                <a:cs typeface="Calibri"/>
              </a:rPr>
              <a:t>ISTeinä</a:t>
            </a:r>
            <a:r>
              <a:rPr lang="fi-FI" sz="2000" dirty="0">
                <a:solidFill>
                  <a:schemeClr val="bg1"/>
                </a:solidFill>
                <a:latin typeface="Merriweather Light" pitchFamily="2" charset="77"/>
                <a:cs typeface="Calibri"/>
              </a:rPr>
              <a:t> ja aikuiset (yli 22v.) </a:t>
            </a:r>
            <a:r>
              <a:rPr lang="fi-FI" sz="2000" dirty="0" err="1">
                <a:solidFill>
                  <a:schemeClr val="bg1"/>
                </a:solidFill>
                <a:latin typeface="Merriweather Light" pitchFamily="2" charset="77"/>
                <a:cs typeface="Calibri"/>
              </a:rPr>
              <a:t>leirilippukunnajohtajina</a:t>
            </a:r>
            <a:r>
              <a:rPr lang="fi-FI" sz="2000" dirty="0">
                <a:solidFill>
                  <a:schemeClr val="bg1"/>
                </a:solidFill>
                <a:latin typeface="Merriweather Light" pitchFamily="2" charset="77"/>
                <a:cs typeface="Calibri"/>
              </a:rPr>
              <a:t>.</a:t>
            </a:r>
          </a:p>
          <a:p>
            <a:endParaRPr lang="fi-FI" sz="2000" dirty="0">
              <a:solidFill>
                <a:schemeClr val="bg1"/>
              </a:solidFill>
              <a:cs typeface="Calibri"/>
            </a:endParaRPr>
          </a:p>
          <a:p>
            <a:endParaRPr lang="fi-FI" sz="2000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fi-FI"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26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18E5C6-81F9-44BE-9D0F-1E8EF29C282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0" y="910202"/>
            <a:ext cx="5501834" cy="496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i-FI" sz="1700" dirty="0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6. Ilmoittautuminen alkaa 13.12.2021  ja päättyy 28.2.2022</a:t>
            </a:r>
            <a:endParaRPr lang="fi-FI" sz="1700" dirty="0">
              <a:solidFill>
                <a:schemeClr val="bg1"/>
              </a:solidFill>
              <a:latin typeface="Merriweather Light" pitchFamily="2" charset="77"/>
              <a:cs typeface="Calibri" panose="020F0502020204030204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fi-FI" sz="1700" dirty="0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7. </a:t>
            </a:r>
            <a:r>
              <a:rPr lang="fi-FI" sz="1700" dirty="0" err="1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Ilmoittaumisvaiheessa</a:t>
            </a:r>
            <a:r>
              <a:rPr lang="fi-FI" sz="1700" dirty="0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 voit varata joko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i-FI" sz="1700" dirty="0">
                <a:solidFill>
                  <a:schemeClr val="bg1"/>
                </a:solidFill>
                <a:latin typeface="Tondu Beta" panose="02000000000000000000" pitchFamily="2" charset="77"/>
                <a:ea typeface="+mn-lt"/>
                <a:cs typeface="+mn-lt"/>
              </a:rPr>
              <a:t>Jamboreematkan</a:t>
            </a:r>
            <a:r>
              <a:rPr lang="fi-FI" sz="1700" dirty="0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 (matkat ja osallistuminen jamboreelle. Matka alkaa ja </a:t>
            </a:r>
            <a:r>
              <a:rPr lang="fi-FI" sz="1700" dirty="0" err="1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päättyy</a:t>
            </a:r>
            <a:r>
              <a:rPr lang="fi-FI" sz="1700" dirty="0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 Helsinki-Vantaan </a:t>
            </a:r>
            <a:r>
              <a:rPr lang="fi-FI" sz="1700" dirty="0" err="1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lentokentälta</a:t>
            </a:r>
            <a:r>
              <a:rPr lang="fi-FI" sz="1700" dirty="0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̈) 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i-FI" sz="1700" dirty="0">
                <a:solidFill>
                  <a:schemeClr val="bg1"/>
                </a:solidFill>
                <a:latin typeface="Tondu Beta" panose="02000000000000000000" pitchFamily="2" charset="77"/>
                <a:ea typeface="+mn-lt"/>
                <a:cs typeface="+mn-lt"/>
              </a:rPr>
              <a:t>Jamboreematkan oheismatkalla </a:t>
            </a:r>
            <a:r>
              <a:rPr lang="fi-FI" sz="1700" dirty="0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(jamboreematka + oheismatka ennen </a:t>
            </a:r>
            <a:r>
              <a:rPr lang="fi-FI" sz="1700" dirty="0" err="1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leiria</a:t>
            </a:r>
            <a:r>
              <a:rPr lang="fi-FI" sz="1700" dirty="0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̈). Suomen jamboreejoukkue </a:t>
            </a:r>
            <a:r>
              <a:rPr lang="fi-FI" sz="1700" dirty="0" err="1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järjestäa</a:t>
            </a:r>
            <a:r>
              <a:rPr lang="fi-FI" sz="1700" dirty="0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̈ noin viisi päivää </a:t>
            </a:r>
            <a:r>
              <a:rPr lang="fi-FI" sz="1700" dirty="0" err="1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kestävän</a:t>
            </a:r>
            <a:r>
              <a:rPr lang="fi-FI" sz="1700" dirty="0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 oheismatkan ennen jamboreeta. 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i-FI" sz="1700" dirty="0">
                <a:solidFill>
                  <a:schemeClr val="bg1"/>
                </a:solidFill>
                <a:latin typeface="Tondu Beta" panose="02000000000000000000" pitchFamily="2" charset="77"/>
                <a:ea typeface="+mn-lt"/>
                <a:cs typeface="+mn-lt"/>
              </a:rPr>
              <a:t>Omatoimimatkan </a:t>
            </a:r>
            <a:r>
              <a:rPr lang="fi-FI" sz="1700" dirty="0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(mahdollinen vain </a:t>
            </a:r>
            <a:r>
              <a:rPr lang="fi-FI" sz="1700" dirty="0" err="1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IST:eille</a:t>
            </a:r>
            <a:r>
              <a:rPr lang="fi-FI" sz="1700" dirty="0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. Omatoimimatkan valitseva osallistuja hoitaa itse omat </a:t>
            </a:r>
            <a:r>
              <a:rPr lang="fi-FI" sz="1700" dirty="0" err="1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matkajärjestelynsa</a:t>
            </a:r>
            <a:r>
              <a:rPr lang="fi-FI" sz="1700" dirty="0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̈ ja maksaa vain muut osat jamboreesta) 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i-FI" sz="1700" dirty="0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8.  Jamboreelle ilmoittaudutaan </a:t>
            </a:r>
            <a:r>
              <a:rPr lang="fi-FI" sz="1700" dirty="0" err="1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Kuksassa</a:t>
            </a:r>
            <a:endParaRPr lang="fi-FI" sz="1700" dirty="0">
              <a:solidFill>
                <a:schemeClr val="bg1"/>
              </a:solidFill>
              <a:latin typeface="Merriweather Light" pitchFamily="2" charset="77"/>
              <a:ea typeface="+mn-lt"/>
              <a:cs typeface="+mn-lt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fi-FI" sz="1700" dirty="0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9. Ensimmäinen maksuerä tulee maksettavaksi ilmoittautumisen yhteydessä.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i-FI" sz="1700" dirty="0">
                <a:solidFill>
                  <a:schemeClr val="bg1"/>
                </a:solidFill>
                <a:latin typeface="Merriweather Light" pitchFamily="2" charset="77"/>
                <a:ea typeface="+mn-lt"/>
                <a:cs typeface="+mn-lt"/>
              </a:rPr>
              <a:t>10. Suomen joukkueeseen odotetaan 1000 osallistujaa</a:t>
            </a:r>
          </a:p>
          <a:p>
            <a:endParaRPr lang="fi-FI" sz="17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B0A9B30-240C-CD45-BC54-60B3914AB228}"/>
              </a:ext>
            </a:extLst>
          </p:cNvPr>
          <p:cNvSpPr txBox="1">
            <a:spLocks/>
          </p:cNvSpPr>
          <p:nvPr/>
        </p:nvSpPr>
        <p:spPr>
          <a:xfrm>
            <a:off x="749492" y="1881684"/>
            <a:ext cx="3793767" cy="309463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800">
                <a:latin typeface="Tondu Beta" panose="02000000000000000000" pitchFamily="2" charset="77"/>
                <a:cs typeface="Calibri Light"/>
              </a:rPr>
              <a:t>10 faktaa Jamboreesta</a:t>
            </a:r>
            <a:endParaRPr lang="fi-FI" sz="4800" dirty="0">
              <a:latin typeface="Tondu Beta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67851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F7F4D4-069D-4240-A432-811A5D6E08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7745" y="1314833"/>
            <a:ext cx="10515600" cy="773934"/>
          </a:xfrm>
          <a:prstGeom prst="rect">
            <a:avLst/>
          </a:prstGeo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Tondu Beta" panose="02000000000000000000" pitchFamily="2" charset="77"/>
                <a:cs typeface="Calibri Light"/>
              </a:rPr>
              <a:t>Jamboreesanasto haltuun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A1D847-2F9C-4489-B1E0-31AC7A063E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87045"/>
            <a:ext cx="10515600" cy="44751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endParaRPr lang="fi-FI" dirty="0">
              <a:ea typeface="+mn-lt"/>
              <a:cs typeface="+mn-lt"/>
            </a:endParaRP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ea typeface="+mn-lt"/>
                <a:cs typeface="+mn-lt"/>
              </a:rPr>
              <a:t>WSJ – WSJ-lyhenne tulee sanoista World 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ea typeface="+mn-lt"/>
                <a:cs typeface="+mn-lt"/>
              </a:rPr>
              <a:t>Scout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ea typeface="+mn-lt"/>
                <a:cs typeface="+mn-lt"/>
              </a:rPr>
              <a:t> Jamboree eli maailmanjamboree. </a:t>
            </a:r>
            <a:endParaRPr lang="fi-FI" dirty="0">
              <a:solidFill>
                <a:schemeClr val="bg1"/>
              </a:solidFill>
              <a:latin typeface="Merriweather" pitchFamily="2" charset="77"/>
              <a:cs typeface="Calibri"/>
            </a:endParaRP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LLPK – LLPK eli leirilippukunta on jamboreella 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leirielämän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 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perusyksikko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̈. 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Yhdessa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̈ leirilippukunnassa on 36 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leiriläista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̈ ja 4 leirilippukunnanjohtajaa. 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Eläma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̈ jamboreella tapahtuu 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pitkälti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 leirilippukunnissa.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JOUKKUE - Samasta maasta tulevia jamboreelle osallistuvia partiolaisia kutsutaan joukkueiksi. Joukkueeseen kuuluvat kaikki: 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leiriläiset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, 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IST:t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, leirilippukuntien johtajat ja 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johtoryhma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̈. 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IST – IST tarkoittaa jamboreen 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palveluleiriläista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̈. Lyhenne tulee sanoista International Service Team 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CMT – 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Contingent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 Management Team eli joukkueen laajennettu johtoryhmä vastaa joukkueen 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jamoboreematkan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järjestämisestä ja hallinnasta</a:t>
            </a: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693983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B09CA0-80DD-4926-81F4-8249EACB47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6669" y="1165225"/>
            <a:ext cx="9840310" cy="1325563"/>
          </a:xfrm>
          <a:prstGeom prst="rect">
            <a:avLst/>
          </a:prstGeom>
        </p:spPr>
        <p:txBody>
          <a:bodyPr anchor="ctr"/>
          <a:lstStyle/>
          <a:p>
            <a:r>
              <a:rPr lang="fi-FI" dirty="0">
                <a:solidFill>
                  <a:schemeClr val="bg1"/>
                </a:solidFill>
                <a:latin typeface="Tondu Beta" panose="02000000000000000000" pitchFamily="2" charset="77"/>
                <a:cs typeface="Calibri Light"/>
              </a:rPr>
              <a:t>Kuka voi osallistua jamboreelle?</a:t>
            </a:r>
            <a:endParaRPr lang="fi-FI" dirty="0">
              <a:solidFill>
                <a:schemeClr val="bg1"/>
              </a:solidFill>
              <a:latin typeface="Tondu Beta" panose="02000000000000000000" pitchFamily="2" charset="77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E1070E-16E2-45D1-BD30-DF129AAAB9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6669" y="24601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2000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Leiriläinen (syntynyt 22.7.2005-31.7.2009)</a:t>
            </a:r>
          </a:p>
          <a:p>
            <a:pPr>
              <a:lnSpc>
                <a:spcPct val="150000"/>
              </a:lnSpc>
            </a:pPr>
            <a:r>
              <a:rPr lang="fi-FI" sz="2000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Vaeltaja (18-22v, syntynyt 21.7.2005 tai aiemmin) voi osallistua </a:t>
            </a:r>
            <a:r>
              <a:rPr lang="fi-FI" sz="2000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ISTinä</a:t>
            </a:r>
            <a:r>
              <a:rPr lang="fi-FI" sz="2000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eli palveluleiriläisenä</a:t>
            </a:r>
          </a:p>
          <a:p>
            <a:pPr>
              <a:lnSpc>
                <a:spcPct val="150000"/>
              </a:lnSpc>
            </a:pPr>
            <a:r>
              <a:rPr lang="fi-FI" sz="2000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Aikuinen (vähintään 22v jamboreevuonna) voi osallistua leirilippukunnanjohtajana, </a:t>
            </a:r>
            <a:r>
              <a:rPr lang="fi-FI" sz="2000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ISTinä</a:t>
            </a:r>
            <a:r>
              <a:rPr lang="fi-FI" sz="2000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tai Suomen joukkueen pestissä</a:t>
            </a: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82202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56C2618-9580-864A-A3BC-77366810C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59" y="162233"/>
            <a:ext cx="11728909" cy="65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299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49458C-ECE0-4714-835D-98EC86FC92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4683" y="1129753"/>
            <a:ext cx="10515600" cy="785758"/>
          </a:xfrm>
          <a:prstGeom prst="rect">
            <a:avLst/>
          </a:prstGeo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Tondu Beta" panose="02000000000000000000" pitchFamily="2" charset="77"/>
                <a:cs typeface="Calibri Light"/>
              </a:rPr>
              <a:t>Oheismatka</a:t>
            </a:r>
            <a:endParaRPr lang="fi-FI" dirty="0">
              <a:solidFill>
                <a:schemeClr val="bg1"/>
              </a:solidFill>
              <a:latin typeface="Tondu Beta" panose="02000000000000000000" pitchFamily="2" charset="77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8A0A92-8C2A-4A9B-B3F8-6D35FB19709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Suomen joukkue järjestää noin viisi päivää kestävän oheismatkan ennen leirialueelle siirtymistä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Oheismatkalla tutustutaan korealaiseen kulttuuriin ja arkielämään Etelä-Koreassa sekä käydään erilaisissa tutustumiskohteissa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Oheismatkan sisältö selviää tarkemmin lähempänä jamboreen ajankohtaa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Oheismatkalle osallistuminen on varma tapa nähdä myös Etelä-Koreaa. Jamboreematkapaketissa suunnataan lentoaikatauluista riippuen todennäköisesti suoraan lentokentältä leirialueelle. </a:t>
            </a:r>
          </a:p>
          <a:p>
            <a:pPr>
              <a:lnSpc>
                <a:spcPct val="170000"/>
              </a:lnSpc>
            </a:pP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Huom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! Kaikki yli 18-vuotiaat (myös 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ISTit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) tulevat toimimaan oheismatkalla (ja jamboreematkalla) alaikäisten leiriläisten lähijohtajina.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Oheismatkapaketin valitseville 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ISTeille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mahdollistetaan osallistuminen vähintään osaan 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ISTien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perehdytyspäivistä, jotka ovat ennen leirin alkua.</a:t>
            </a: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721967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FA6AC0-0E60-4390-B068-91EC734EFB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512066"/>
            <a:ext cx="10515600" cy="710872"/>
          </a:xfrm>
          <a:prstGeom prst="rect">
            <a:avLst/>
          </a:prstGeo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Tondu Beta" panose="02000000000000000000" pitchFamily="2" charset="77"/>
                <a:cs typeface="Calibri Light"/>
              </a:rPr>
              <a:t>Leirielämää</a:t>
            </a:r>
            <a:endParaRPr lang="fi-FI" dirty="0">
              <a:solidFill>
                <a:schemeClr val="bg1"/>
              </a:solidFill>
              <a:latin typeface="Tondu Beta" panose="02000000000000000000" pitchFamily="2" charset="77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84D6E3-68E4-488B-894B-0B3E2F106F9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9464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Leirillä toimitaan leirilippukunnissa. 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Leirilippukunta koostuu 36 osallistujasta ja 4 leirilippukunnanjohtajasta (aikuisesta).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ea typeface="+mn-lt"/>
                <a:cs typeface="+mn-lt"/>
              </a:rPr>
              <a:t>Leirilippukuntien muodostamisessa noudatetaan luonnollisten lippukuntien lisäksi alueellisuusperiaatetta.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Leirilippukunnat tapaavat 3 kertaa ennen varsinaista jamboreematkaa ja järjestävät myös jälkitapaamisen jamboreelta paluun jälkeen. Ennakkotapaamiset ovat osa leiriläisen jamboreekokemusta ja niihin on lähtökohtaisesti osallistuttava.</a:t>
            </a:r>
          </a:p>
          <a:p>
            <a:pPr>
              <a:lnSpc>
                <a:spcPct val="170000"/>
              </a:lnSpc>
            </a:pP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Leirillä leirilippukunta majoittuu yhdessä, osallistuu jamboreen isoihin ohjelmiin yhdessä sekä tekee muun muassa ruuat yhdessä. </a:t>
            </a:r>
          </a:p>
          <a:p>
            <a:pPr>
              <a:lnSpc>
                <a:spcPct val="170000"/>
              </a:lnSpc>
            </a:pP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ISTit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majoittuvat omassa palveluleirissä ja käyvät syömässä IST-ruokalassa. 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ISTien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leiri koostuu oman työtehtävän mukaisten työvuorojen tekemisestä ja vapaa-aikana </a:t>
            </a:r>
            <a:r>
              <a:rPr lang="fi-FI" dirty="0" err="1">
                <a:solidFill>
                  <a:schemeClr val="bg1"/>
                </a:solidFill>
                <a:latin typeface="Merriweather" pitchFamily="2" charset="77"/>
                <a:cs typeface="Calibri"/>
              </a:rPr>
              <a:t>ISTit</a:t>
            </a:r>
            <a:r>
              <a:rPr lang="fi-FI" dirty="0">
                <a:solidFill>
                  <a:schemeClr val="bg1"/>
                </a:solidFill>
                <a:latin typeface="Merriweather" pitchFamily="2" charset="77"/>
                <a:cs typeface="Calibri"/>
              </a:rPr>
              <a:t> voivat tutustua leirialueen tarjontaan</a:t>
            </a:r>
          </a:p>
        </p:txBody>
      </p:sp>
    </p:spTree>
    <p:extLst>
      <p:ext uri="{BB962C8B-B14F-4D97-AF65-F5344CB8AC3E}">
        <p14:creationId xmlns:p14="http://schemas.microsoft.com/office/powerpoint/2010/main" val="23933088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>
            <a:extLst>
              <a:ext uri="{FF2B5EF4-FFF2-40B4-BE49-F238E27FC236}">
                <a16:creationId xmlns:a16="http://schemas.microsoft.com/office/drawing/2014/main" id="{F11FF9EE-9641-4A12-9F8E-AD3ABA0DE54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7517" y="1293663"/>
            <a:ext cx="7652260" cy="4840167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C0BDA370-22C3-4E40-9315-4F4046215F0F}"/>
              </a:ext>
            </a:extLst>
          </p:cNvPr>
          <p:cNvSpPr txBox="1"/>
          <p:nvPr/>
        </p:nvSpPr>
        <p:spPr>
          <a:xfrm>
            <a:off x="2087516" y="814452"/>
            <a:ext cx="31072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  <a:latin typeface="Tondu Beta" panose="02000000000000000000" pitchFamily="2" charset="77"/>
              </a:rPr>
              <a:t>Leirialueen kartta</a:t>
            </a:r>
            <a:endParaRPr lang="fi-FI" sz="2800" dirty="0">
              <a:solidFill>
                <a:schemeClr val="bg1"/>
              </a:solidFill>
              <a:latin typeface="Tondu Beta" panose="02000000000000000000" pitchFamily="2" charset="77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045827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8D39A64B73124EBB83B47A8BC0F1A1" ma:contentTypeVersion="8" ma:contentTypeDescription="Create a new document." ma:contentTypeScope="" ma:versionID="04bb8582aaca93c58324af1a688c80b7">
  <xsd:schema xmlns:xsd="http://www.w3.org/2001/XMLSchema" xmlns:xs="http://www.w3.org/2001/XMLSchema" xmlns:p="http://schemas.microsoft.com/office/2006/metadata/properties" xmlns:ns2="5b82ed99-3ce2-4a0f-a535-a8621efdd23c" targetNamespace="http://schemas.microsoft.com/office/2006/metadata/properties" ma:root="true" ma:fieldsID="4542f0e37c48dddf00a6b7cfa19bb4a3" ns2:_="">
    <xsd:import namespace="5b82ed99-3ce2-4a0f-a535-a8621efdd2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2ed99-3ce2-4a0f-a535-a8621efdd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E8AB0E-978B-4AE4-8BB6-1BA9F6054FF4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5b82ed99-3ce2-4a0f-a535-a8621efdd23c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2E8741B-6B2B-40E7-93D4-5D0D7B3CC9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9DA26E-9E30-45B0-A8EE-F69B3DAA0C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82ed99-3ce2-4a0f-a535-a8621efdd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1195</Words>
  <Application>Microsoft Macintosh PowerPoint</Application>
  <PresentationFormat>Laajakuva</PresentationFormat>
  <Paragraphs>97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6" baseType="lpstr">
      <vt:lpstr>Calibri</vt:lpstr>
      <vt:lpstr>Arial</vt:lpstr>
      <vt:lpstr>Merriweather Black</vt:lpstr>
      <vt:lpstr>Merriweather Light</vt:lpstr>
      <vt:lpstr>Tondu Beta</vt:lpstr>
      <vt:lpstr>Calibri Light</vt:lpstr>
      <vt:lpstr>Merriweather</vt:lpstr>
      <vt:lpstr>Office-teema</vt:lpstr>
      <vt:lpstr>Custom Design</vt:lpstr>
      <vt:lpstr>PowerPoint-esitys</vt:lpstr>
      <vt:lpstr>10 faktaa Jamboreesta</vt:lpstr>
      <vt:lpstr>PowerPoint-esitys</vt:lpstr>
      <vt:lpstr>Jamboreesanasto haltuun</vt:lpstr>
      <vt:lpstr>Kuka voi osallistua jamboreelle?</vt:lpstr>
      <vt:lpstr>PowerPoint-esitys</vt:lpstr>
      <vt:lpstr>Oheismatka</vt:lpstr>
      <vt:lpstr>Leirielämää</vt:lpstr>
      <vt:lpstr>PowerPoint-esitys</vt:lpstr>
      <vt:lpstr>Ohjelmaa leirillä</vt:lpstr>
      <vt:lpstr>Turvallisuus</vt:lpstr>
      <vt:lpstr>Valmistautuminen jamboreelle</vt:lpstr>
      <vt:lpstr>Varainhankinta </vt:lpstr>
      <vt:lpstr>Miksi jamboreelle kannattaa lähteä?</vt:lpstr>
      <vt:lpstr>Aikuinen – sinustako leirilippukunnanjohtaja?</vt:lpstr>
      <vt:lpstr>Mistä lisää tietoa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Saara Pajunpää</cp:lastModifiedBy>
  <cp:revision>42</cp:revision>
  <dcterms:created xsi:type="dcterms:W3CDTF">2021-10-09T12:33:45Z</dcterms:created>
  <dcterms:modified xsi:type="dcterms:W3CDTF">2021-11-11T16:41:25Z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0x010100458D39A64B73124EBB83B47A8BC0F1A1</vt:lpwstr>
  </property>
</Properties>
</file>